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859" r:id="rId2"/>
    <p:sldId id="1091" r:id="rId3"/>
    <p:sldId id="1096" r:id="rId4"/>
    <p:sldId id="1118" r:id="rId5"/>
    <p:sldId id="1119" r:id="rId6"/>
    <p:sldId id="1120" r:id="rId7"/>
    <p:sldId id="1121" r:id="rId8"/>
    <p:sldId id="1124" r:id="rId9"/>
    <p:sldId id="1122" r:id="rId10"/>
    <p:sldId id="1117" r:id="rId11"/>
    <p:sldId id="1111" r:id="rId12"/>
    <p:sldId id="1125" r:id="rId13"/>
    <p:sldId id="1126" r:id="rId14"/>
    <p:sldId id="1127" r:id="rId15"/>
    <p:sldId id="1128" r:id="rId16"/>
    <p:sldId id="1113" r:id="rId17"/>
    <p:sldId id="1114" r:id="rId18"/>
    <p:sldId id="1129" r:id="rId19"/>
    <p:sldId id="1130" r:id="rId20"/>
    <p:sldId id="1131" r:id="rId21"/>
    <p:sldId id="1132" r:id="rId22"/>
    <p:sldId id="1136" r:id="rId23"/>
    <p:sldId id="1138" r:id="rId24"/>
    <p:sldId id="1140" r:id="rId25"/>
    <p:sldId id="1141" r:id="rId26"/>
    <p:sldId id="1137" r:id="rId27"/>
    <p:sldId id="1134" r:id="rId28"/>
    <p:sldId id="1142" r:id="rId29"/>
    <p:sldId id="1143" r:id="rId30"/>
    <p:sldId id="1144" r:id="rId31"/>
    <p:sldId id="1135" r:id="rId32"/>
    <p:sldId id="1133" r:id="rId33"/>
    <p:sldId id="1145" r:id="rId34"/>
    <p:sldId id="1146" r:id="rId35"/>
    <p:sldId id="1147" r:id="rId36"/>
    <p:sldId id="1099" r:id="rId3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6379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</a:t>
            </a:r>
            <a:r>
              <a:rPr lang="en-US" altLang="zh-CN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有机化合物的获得与应用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　人工合成有机化合物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703209"/>
            <a:ext cx="6850505" cy="637559"/>
          </a:xfrm>
          <a:prstGeom prst="rect">
            <a:avLst/>
          </a:prstGeom>
        </p:spPr>
      </p:pic>
      <p:pic>
        <p:nvPicPr>
          <p:cNvPr id="4" name="要点.eps" descr="id:21474882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4460" y="1438654"/>
            <a:ext cx="895350" cy="38100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有机合成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遵循的原则和常用方法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有机合成遵循的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原则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2718" y="2399006"/>
            <a:ext cx="7236310" cy="402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92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有机合成的常用方法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）顺合成法：采用正向思维，从已知原料入手，找出中间产物，逐步推向待合成物，其思维程序是从原料到中间产物再到产品。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）逆合成法：采用逆向思维，从产品的组成、结构、性质入手，找出中间产物，逐步推向已知原料，其思维程序是从产品到中间产物再到原料。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）综合比较法：采用综合思维的方法，将正向或逆向推导出的多种合成途径进行比较，从而得到最佳的合成路线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122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如由乙烯合成乙酸乙酯：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）顺合成法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2060848"/>
            <a:ext cx="8750170" cy="20232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2558" y="3622273"/>
            <a:ext cx="2194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）逆合成法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4977" y="4581128"/>
            <a:ext cx="6789588" cy="176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12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8740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）综合比较法：由乙烯制备乙酸还有两种途径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CHO                      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en-US" altLang="zh-CN" b="1" baseline="-250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把上述各途径进行综合比较（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考虑原料及利用率、反应速率、设备和技术条件、成本、污染等问题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），从而得出合适的合成途径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87401"/>
              </a:xfrm>
              <a:blipFill>
                <a:blip r:embed="rId2"/>
                <a:stretch>
                  <a:fillRect l="-796" r="-849" b="-2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862" y="1268760"/>
            <a:ext cx="1141975" cy="8398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174" y="1268760"/>
            <a:ext cx="1141975" cy="83981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420888"/>
            <a:ext cx="1141975" cy="83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814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332656"/>
                <a:ext cx="11485848" cy="421666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已知：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OH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box>
                            <m:boxPr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000000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oxPr>
                            <m:e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2"/>
                                    </a:rPr>
                                    <m:t>浓硫酸</m:t>
                                  </m:r>
                                </m:e>
                              </m:groupChr>
                            </m:e>
                          </m:box>
                        </m:e>
                      </m:mr>
                      <m:mr>
                        <m:e>
                          <m:r>
                            <a:rPr lang="en-US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                            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写出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各步反应的化学方程式。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332656"/>
                <a:ext cx="11485848" cy="4216667"/>
              </a:xfrm>
              <a:blipFill>
                <a:blip r:embed="rId2"/>
                <a:stretch>
                  <a:fillRect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典例.eps" descr="id:21474898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24744"/>
            <a:ext cx="895985" cy="387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3119" y="1023256"/>
            <a:ext cx="6173913" cy="4888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590" y="1983052"/>
            <a:ext cx="2125414" cy="5367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1294" y="1796988"/>
            <a:ext cx="9317468" cy="9088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209" y="3254688"/>
            <a:ext cx="7169285" cy="129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393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980728"/>
            <a:ext cx="7777438" cy="373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353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7462041" cy="292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90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05474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特定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条件对应的特殊有机反应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模式中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分别为醇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在链端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、醛、羧酸。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box>
                            <m:boxPr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000000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boxPr>
                            <m:e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𝐂𝐮</m:t>
                                  </m:r>
                                </m:e>
                              </m:groupChr>
                            </m:e>
                          </m:box>
                        </m:e>
                      </m:mr>
                      <m:mr>
                        <m:e>
                          <m:r>
                            <a:rPr lang="en-US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模式中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为醇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为醛或酮。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box>
                            <m:boxPr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000000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boxPr>
                            <m:e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zh-CN" altLang="zh-CN" b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2"/>
                                    </a:rPr>
                                    <m:t>浓硫酸</m:t>
                                  </m:r>
                                </m:e>
                              </m:groupChr>
                            </m:e>
                          </m:box>
                        </m:e>
                      </m:mr>
                      <m:mr>
                        <m:e>
                          <m:r>
                            <a:rPr lang="en-US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模式大多为羧酸与醇发生酯化反应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0547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顿有所悟.eps" descr="id:21474883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8720"/>
            <a:ext cx="1667510" cy="3657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726" y="1274480"/>
            <a:ext cx="1186295" cy="8226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6356" y="1274480"/>
            <a:ext cx="1186295" cy="82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4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381469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烃</a:t>
                </a:r>
                <a:r>
                  <a:rPr lang="zh-CN" altLang="zh-CN" b="1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的燃烧规律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烃燃烧的有关判断技巧：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）无论水为气态还是液态，燃烧前后气体体积的变化都只与烃分子中的氢原子数有关，而与烃分子中的碳原子数无关。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）相同条件下等物质的量的烃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完全燃烧时，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值越大，耗氧量越多；等质量的烃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完全燃烧时，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越大，耗氧量越多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3814699"/>
              </a:xfrm>
              <a:blipFill>
                <a:blip r:embed="rId2"/>
                <a:stretch>
                  <a:fillRect l="-796" r="-849" b="-6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4846" y="692696"/>
            <a:ext cx="6226120" cy="666699"/>
          </a:xfrm>
          <a:prstGeom prst="rect">
            <a:avLst/>
          </a:prstGeom>
        </p:spPr>
      </p:pic>
      <p:pic>
        <p:nvPicPr>
          <p:cNvPr id="6" name="情境1.eps" descr="id:21474898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1628800"/>
            <a:ext cx="1038225" cy="36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76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体积的某气态烷烃和烯烃的混合气体（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气态烃中碳原子数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）在足量空气中完全燃烧，生成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体积的二氧化碳和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体积的水蒸气（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所有气体体积均在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条件下测定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）。混合气体中烷烃和烯烃的体积比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8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038225" cy="334010"/>
          </a:xfrm>
          <a:prstGeom prst="rect">
            <a:avLst/>
          </a:prstGeom>
        </p:spPr>
      </p:pic>
      <p:pic>
        <p:nvPicPr>
          <p:cNvPr id="5" name="24答案.eps" descr="id:21474898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4777" y="3693190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44799" y="3519884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64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3863" y="692696"/>
            <a:ext cx="6275045" cy="644656"/>
          </a:xfrm>
          <a:prstGeom prst="rect">
            <a:avLst/>
          </a:prstGeom>
        </p:spPr>
      </p:pic>
      <p:pic>
        <p:nvPicPr>
          <p:cNvPr id="4" name="知识点1.eps" descr="id:21474882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106" y="1589818"/>
            <a:ext cx="1409700" cy="3892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45802"/>
                <a:ext cx="11485848" cy="443147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</a:t>
                </a:r>
                <a:r>
                  <a:rPr lang="zh-CN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常见</a:t>
                </a:r>
                <a:r>
                  <a:rPr lang="zh-CN" altLang="zh-CN" b="1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有机物的合成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有机合成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利用石油化工产品乙烯可合成下列有机物，反应的化学方程式如下。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）乙烯水合法制乙醇：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                      </a:t>
                </a:r>
                <a:r>
                  <a:rPr lang="zh-CN" altLang="zh-CN" b="1" kern="100" smtClean="0">
                    <a:solidFill>
                      <a:schemeClr val="tx1"/>
                    </a:solidFill>
                    <a:latin typeface="等线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i="1" kern="0">
                            <a:solidFill>
                              <a:schemeClr val="tx1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kern="100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zh-CN" altLang="zh-CN" b="1" kern="100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催化剂</m:t>
                        </m:r>
                        <m:r>
                          <a:rPr lang="en-US" altLang="zh-CN" b="1" kern="100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）乙烯氧化制乙醛：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765175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kern="0" smtClean="0">
                    <a:solidFill>
                      <a:prstClr val="black"/>
                    </a:solidFill>
                    <a:uFill>
                      <a:solidFill>
                        <a:srgbClr val="000000"/>
                      </a:solidFill>
                    </a:u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               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i="1" kern="0">
                            <a:solidFill>
                              <a:prstClr val="black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zh-CN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催化剂</m:t>
                        </m:r>
                        <m:r>
                          <a:rPr lang="en-US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CHO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45802"/>
                <a:ext cx="11485848" cy="4431470"/>
              </a:xfrm>
              <a:blipFill>
                <a:blip r:embed="rId4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065" y="3931758"/>
            <a:ext cx="2750138" cy="4021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826" y="5233348"/>
            <a:ext cx="2608195" cy="50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147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6445"/>
                <a:ext cx="11485848" cy="554337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200" b="1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2200" b="1" u="wavy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</a:t>
                </a:r>
                <a:r>
                  <a:rPr lang="zh-CN" altLang="zh-CN" sz="22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温同压下</a:t>
                </a:r>
                <a:r>
                  <a:rPr lang="zh-CN" altLang="zh-CN" sz="22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气体的体积之比等于其物质的量之比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该温度下水为气体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设混合气态烃的平均分子组成为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根据质量守恒可得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sz="22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混合烃的平均分子式为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气态烃的碳原子数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则满足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的合理组合有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根据平均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原子数可知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甲烷与丙烯的物质的量之比为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而此时平均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原子数为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不合理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平均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原子数为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设甲烷的物质的量为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、丁烯的物质的量为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2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此时得到的混合物中平均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不合理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二者以任意体积比混合后平均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原子数都是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氢原子平均数为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设乙烷的物质的量为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、乙烯的物质的量为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2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整理可得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满足条件。故选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6445"/>
                <a:ext cx="11485848" cy="5543377"/>
              </a:xfrm>
              <a:blipFill>
                <a:blip r:embed="rId2"/>
                <a:stretch>
                  <a:fillRect l="-690" r="-6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8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80728"/>
            <a:ext cx="840740" cy="29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13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乙醇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、乙酸的性质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乙醇、水、碳酸和乙酸分子中羟基氢活泼性的比较：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情境2.eps" descr="id:21474899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104900" cy="38798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431468"/>
              </p:ext>
            </p:extLst>
          </p:nvPr>
        </p:nvGraphicFramePr>
        <p:xfrm>
          <a:off x="360854" y="1916832"/>
          <a:ext cx="11395145" cy="4595666"/>
        </p:xfrm>
        <a:graphic>
          <a:graphicData uri="http://schemas.openxmlformats.org/drawingml/2006/table">
            <a:tbl>
              <a:tblPr firstRow="1" firstCol="1" bandRow="1"/>
              <a:tblGrid>
                <a:gridCol w="1971241">
                  <a:extLst>
                    <a:ext uri="{9D8B030D-6E8A-4147-A177-3AD203B41FA5}">
                      <a16:colId xmlns:a16="http://schemas.microsoft.com/office/drawing/2014/main" val="2459065019"/>
                    </a:ext>
                  </a:extLst>
                </a:gridCol>
                <a:gridCol w="2064919">
                  <a:extLst>
                    <a:ext uri="{9D8B030D-6E8A-4147-A177-3AD203B41FA5}">
                      <a16:colId xmlns:a16="http://schemas.microsoft.com/office/drawing/2014/main" val="269950516"/>
                    </a:ext>
                  </a:extLst>
                </a:gridCol>
                <a:gridCol w="1228397">
                  <a:extLst>
                    <a:ext uri="{9D8B030D-6E8A-4147-A177-3AD203B41FA5}">
                      <a16:colId xmlns:a16="http://schemas.microsoft.com/office/drawing/2014/main" val="3301191101"/>
                    </a:ext>
                  </a:extLst>
                </a:gridCol>
                <a:gridCol w="469795">
                  <a:extLst>
                    <a:ext uri="{9D8B030D-6E8A-4147-A177-3AD203B41FA5}">
                      <a16:colId xmlns:a16="http://schemas.microsoft.com/office/drawing/2014/main" val="481695236"/>
                    </a:ext>
                  </a:extLst>
                </a:gridCol>
                <a:gridCol w="2340248">
                  <a:extLst>
                    <a:ext uri="{9D8B030D-6E8A-4147-A177-3AD203B41FA5}">
                      <a16:colId xmlns:a16="http://schemas.microsoft.com/office/drawing/2014/main" val="2685900165"/>
                    </a:ext>
                  </a:extLst>
                </a:gridCol>
                <a:gridCol w="468064">
                  <a:extLst>
                    <a:ext uri="{9D8B030D-6E8A-4147-A177-3AD203B41FA5}">
                      <a16:colId xmlns:a16="http://schemas.microsoft.com/office/drawing/2014/main" val="1399642452"/>
                    </a:ext>
                  </a:extLst>
                </a:gridCol>
                <a:gridCol w="2852481">
                  <a:extLst>
                    <a:ext uri="{9D8B030D-6E8A-4147-A177-3AD203B41FA5}">
                      <a16:colId xmlns:a16="http://schemas.microsoft.com/office/drawing/2014/main" val="2119678260"/>
                    </a:ext>
                  </a:extLst>
                </a:gridCol>
              </a:tblGrid>
              <a:tr h="4346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743975"/>
                  </a:ext>
                </a:extLst>
              </a:tr>
              <a:tr h="13038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氢原子活泼性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038019"/>
                  </a:ext>
                </a:extLst>
              </a:tr>
              <a:tr h="4370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电离程度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不电离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部分电离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部分电离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部分电离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513646"/>
                  </a:ext>
                </a:extLst>
              </a:tr>
              <a:tr h="4346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酸碱性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弱酸性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弱酸性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761275"/>
                  </a:ext>
                </a:extLst>
              </a:tr>
              <a:tr h="4346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9033811"/>
                  </a:ext>
                </a:extLst>
              </a:tr>
              <a:tr h="4346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121696"/>
                  </a:ext>
                </a:extLst>
              </a:tr>
              <a:tr h="4811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599123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030" y="2712585"/>
            <a:ext cx="45148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363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883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6011" y="921777"/>
            <a:ext cx="1203325" cy="38735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569660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四种物质：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baseline="-25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进行如下实验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040" y="1283276"/>
            <a:ext cx="1970584" cy="10656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726" y="2481468"/>
            <a:ext cx="7852845" cy="353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64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依次为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899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2656" y="1608148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79159" y="1518549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en-US" altLang="zh-CN" sz="2400">
                <a:solidFill>
                  <a:srgbClr val="000000"/>
                </a:solidFill>
              </a:rPr>
              <a:t>COOH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en-US" altLang="zh-CN" sz="2400">
                <a:solidFill>
                  <a:srgbClr val="000000"/>
                </a:solidFill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OH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0143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）由步骤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得出羟基氢活泼性关系：</a:t>
            </a:r>
            <a:r>
              <a:rPr lang="zh-CN" altLang="zh-CN" b="1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用化学式表示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）；由步骤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得出羟基氢活泼性关系：</a:t>
            </a:r>
            <a:r>
              <a:rPr lang="zh-CN" altLang="zh-CN" b="1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；由步骤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得出羟基氢活泼性关系：</a:t>
            </a:r>
            <a:r>
              <a:rPr lang="zh-CN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9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922" y="3812847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62558" y="3596823"/>
            <a:ext cx="11449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CH</a:t>
            </a:r>
            <a:r>
              <a:rPr lang="en-US" altLang="zh-CN" sz="2400" baseline="-25000" smtClean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COOH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＞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COOH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＞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＞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87071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四种物质中羟基氢活泼性关系为</a:t>
            </a:r>
            <a:r>
              <a:rPr lang="zh-CN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答案.eps" descr="id:21474899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5661064"/>
            <a:ext cx="840740" cy="2997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414686" y="5518973"/>
            <a:ext cx="57086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COOH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＞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＞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＞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OH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24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步骤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能使紫色石蕊溶液变红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不能使紫色石蕊溶液变红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由此知羟基氢活泼性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由步骤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羟基氢活泼性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由步骤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由反应剧烈程度可知羟基氢活泼性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883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9776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淀粉水解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检验淀粉水解程度的实验中常出现的错误：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）未用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溶液中和作催化剂的稀硫酸。因为淀粉水解的最终产物为葡萄糖，为检验其水解产物或水解程度，通常是利用银氨溶液或新制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悬浊液检验葡萄糖，而葡萄糖的这两个反应均是在碱性条件下进行的，所以必须用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溶液将淀粉水解所用的催化剂稀硫酸中和掉。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）在中和液中滴加碘水来检验淀粉。因为中和液中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过量，而过量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会消耗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，影响淀粉的检验，所以应在水解液中直接加碘水。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3.eps" descr="id:21474899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399" y="917346"/>
            <a:ext cx="1114425" cy="39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157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学生做淀粉水解实验，步骤如下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）写出淀粉水解的化学方程式：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）砖红色沉淀是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写化学式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24典例3.eps" descr="id:2147489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038225" cy="3340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973" y="1555756"/>
            <a:ext cx="4602382" cy="1419425"/>
          </a:xfrm>
          <a:prstGeom prst="rect">
            <a:avLst/>
          </a:prstGeom>
        </p:spPr>
      </p:pic>
      <p:pic>
        <p:nvPicPr>
          <p:cNvPr id="15" name="24答案.eps" descr="id:2147489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7840" y="3849360"/>
            <a:ext cx="840740" cy="2997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551" y="3554789"/>
            <a:ext cx="5240049" cy="1141455"/>
          </a:xfrm>
          <a:prstGeom prst="rect">
            <a:avLst/>
          </a:prstGeom>
        </p:spPr>
      </p:pic>
      <p:pic>
        <p:nvPicPr>
          <p:cNvPr id="20" name="24答案.eps" descr="id:2147489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4236" y="5407915"/>
            <a:ext cx="840740" cy="29972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349711" y="5327086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Cu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O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45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）填写所加试剂名称及其作用：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，作用：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，作用：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89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708920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62558" y="2566645"/>
            <a:ext cx="11521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稀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硫酸　作淀粉水解的催化剂　氢氧化钠溶液　中和稀硫酸，提供碱性环境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89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356992"/>
            <a:ext cx="840740" cy="299720"/>
          </a:xfrm>
          <a:prstGeom prst="rect">
            <a:avLst/>
          </a:prstGeom>
        </p:spPr>
      </p:pic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76067" y="315896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淀粉水解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稀硫酸作催化剂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为检验水解产物葡萄糖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应先加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溶液中和稀硫酸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葡萄糖与新制氢氧化铜悬浊液在碱性条件下反应生成砖红色沉淀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。淀粉水解的化学方程式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淀粉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葡萄糖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2918" y="4815150"/>
            <a:ext cx="1226402" cy="79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69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有机物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的提纯、检验与鉴别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常见有机物的检验方法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4.eps" descr="id:2147489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038225" cy="36449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445996"/>
              </p:ext>
            </p:extLst>
          </p:nvPr>
        </p:nvGraphicFramePr>
        <p:xfrm>
          <a:off x="424236" y="1916832"/>
          <a:ext cx="11350976" cy="4190369"/>
        </p:xfrm>
        <a:graphic>
          <a:graphicData uri="http://schemas.openxmlformats.org/drawingml/2006/table">
            <a:tbl>
              <a:tblPr firstRow="1" firstCol="1" bandRow="1"/>
              <a:tblGrid>
                <a:gridCol w="3430096">
                  <a:extLst>
                    <a:ext uri="{9D8B030D-6E8A-4147-A177-3AD203B41FA5}">
                      <a16:colId xmlns:a16="http://schemas.microsoft.com/office/drawing/2014/main" val="3038263470"/>
                    </a:ext>
                  </a:extLst>
                </a:gridCol>
                <a:gridCol w="3176978">
                  <a:extLst>
                    <a:ext uri="{9D8B030D-6E8A-4147-A177-3AD203B41FA5}">
                      <a16:colId xmlns:a16="http://schemas.microsoft.com/office/drawing/2014/main" val="2778391437"/>
                    </a:ext>
                  </a:extLst>
                </a:gridCol>
                <a:gridCol w="4743902">
                  <a:extLst>
                    <a:ext uri="{9D8B030D-6E8A-4147-A177-3AD203B41FA5}">
                      <a16:colId xmlns:a16="http://schemas.microsoft.com/office/drawing/2014/main" val="2340005971"/>
                    </a:ext>
                  </a:extLst>
                </a:gridCol>
              </a:tblGrid>
              <a:tr h="3668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试剂与方法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现象与结论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817107"/>
                  </a:ext>
                </a:extLst>
              </a:tr>
              <a:tr h="6942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烷烃和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双键的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加入溴水或酸性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KMnO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使溴水或酸性高锰酸钾溶液褪色的是含碳碳双键的物质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533264"/>
                  </a:ext>
                </a:extLst>
              </a:tr>
              <a:tr h="32742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苯与含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双键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64372"/>
                  </a:ext>
                </a:extLst>
              </a:tr>
              <a:tr h="7337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加入活泼金属钠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加乙酸、浓硫酸、加热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有气体放出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有果香味酯生成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0287763"/>
                  </a:ext>
                </a:extLst>
              </a:tr>
              <a:tr h="3668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闻气味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加稀硫酸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果香味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检验水解产物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7767784"/>
                  </a:ext>
                </a:extLst>
              </a:tr>
              <a:tr h="3668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淀粉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加碘水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显蓝色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806315"/>
                  </a:ext>
                </a:extLst>
              </a:tr>
              <a:tr h="6942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含有苯环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的蛋白质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加浓硝酸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微热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灼烧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显黄色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有烧焦羽毛气味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84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57736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实验方案不合理的是（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证明乙醇的催化氧化反应是放热反应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将灼热后表面变黑的螺旋状铜丝伸入约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的乙醇中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铜丝能保持红热一段时间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检验蔗糖是否水解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的蔗糖溶液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滴稀硫酸。水浴加热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取少量溶液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加氢氧化钠溶液调溶液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至碱性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再加入少量新制备的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悬浊液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观察实验现象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除去乙酸乙酯中的乙酸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加入氢氧化钠溶液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充分振荡后分液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鉴别己烯和苯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将溴的四氯化碳溶液分别滴加到少量己烯和苯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4.eps" descr="id:21474899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72102"/>
            <a:ext cx="1034415" cy="333375"/>
          </a:xfrm>
          <a:prstGeom prst="rect">
            <a:avLst/>
          </a:prstGeom>
        </p:spPr>
      </p:pic>
      <p:pic>
        <p:nvPicPr>
          <p:cNvPr id="6" name="24答案.eps" descr="id:21474900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2486" y="5420762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95234" y="5230941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96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43090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）乙烯氧化制乙酸：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kern="0" smtClean="0">
                    <a:solidFill>
                      <a:prstClr val="black"/>
                    </a:solidFill>
                    <a:uFill>
                      <a:solidFill>
                        <a:srgbClr val="000000"/>
                      </a:solidFill>
                    </a:u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                 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i="1" kern="0">
                            <a:solidFill>
                              <a:prstClr val="black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zh-CN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催化剂</m:t>
                        </m:r>
                        <m:r>
                          <a:rPr lang="en-US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430905"/>
              </a:xfrm>
              <a:blipFill>
                <a:blip r:embed="rId2"/>
                <a:stretch>
                  <a:fillRect l="-796" b="-4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56792"/>
            <a:ext cx="2754959" cy="45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975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引发后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无需加热即可持续进行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铜丝能保持红热一段时间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说明是反应放出的热量使铜丝保持红热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溶液调溶液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至碱性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再加入少量新制备的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悬浊液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加热后有砖红色沉淀生成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说明蔗糖已水解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除去乙酸乙酯中的乙酸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应该加入饱和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充分振荡后分液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己烯能使溴的四氯化碳溶液褪色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苯不能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可以鉴别已烯和苯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9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1272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有机物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分子中的原子共面问题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判断有机物分子中原子共面的流程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5.eps" descr="id:21474900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0295" y="908720"/>
            <a:ext cx="1228725" cy="4311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902" y="1971588"/>
            <a:ext cx="4506677" cy="458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3568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说法正确的是（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丙烷是直链烃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所以分子中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个碳原子在一条直线上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丙烯分子中所有原子均在同一平面上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中所有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碳原子一定在同一平面上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个原子共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5.eps" descr="id:21474900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63476"/>
            <a:ext cx="1038225" cy="3340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22" y="2370075"/>
            <a:ext cx="2566112" cy="12952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088" y="4062536"/>
            <a:ext cx="2767881" cy="674227"/>
          </a:xfrm>
          <a:prstGeom prst="rect">
            <a:avLst/>
          </a:prstGeom>
        </p:spPr>
      </p:pic>
      <p:pic>
        <p:nvPicPr>
          <p:cNvPr id="6" name="24答案.eps" descr="id:214749004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5116696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87952" y="4928563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78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链烃并不都是直线形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丙烷是锯齿形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中甲基上至少有两个氢原子不和其他原子共平面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因为该环状结构不是平面结构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所以所有碳原子不可能在同一平面上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该分子中在同一条直线上的原子有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再加上其中一个苯环上的另外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至少有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个原子共平面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0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3060" y="972102"/>
            <a:ext cx="840740" cy="2997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1430" y="901900"/>
            <a:ext cx="2712878" cy="4228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0719" y="2420888"/>
            <a:ext cx="3010905" cy="65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577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6445"/>
                <a:ext cx="11485848" cy="29792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化合物的分子中，所有原子可能共平面的是（　　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乙烷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6445"/>
                <a:ext cx="11485848" cy="2979214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6.eps" descr="id:21474900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80728"/>
            <a:ext cx="1038225" cy="3340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742" y="1339025"/>
            <a:ext cx="1483946" cy="661324"/>
          </a:xfrm>
          <a:prstGeom prst="rect">
            <a:avLst/>
          </a:prstGeom>
        </p:spPr>
      </p:pic>
      <p:pic>
        <p:nvPicPr>
          <p:cNvPr id="5" name="24答案.eps" descr="id:214749006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3861048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73201" y="3670490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66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有机物分子中的原子共面问题时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以甲烷、乙烯、苯、甲醛等结构为基础进行分析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甲烷分子中最多只有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个原子在同一平面内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只要分子中含有饱和碳原子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分子中所有原子就不可能在同一平面内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乙烯分子中的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个原子、苯分子中的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个原子、甲醛分子中的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个原子都在同一平面内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。甲苯中有甲基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甲基为四面体结构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因此甲苯分子中所有原子不可能在同一平面内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乙烷相当于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个甲基连接而成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因此乙烷分子中所有原子不可能在同一平面内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丙炔的结构简式为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其中含有甲基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因此丙炔分子中所有原子不可能在同一平面内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碳单键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可以旋转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根据乙烯的结构可知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所有原子可能在同一平面内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00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1690" y="980728"/>
            <a:ext cx="840740" cy="2997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4236425"/>
            <a:ext cx="2069995" cy="4080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9422" y="4725144"/>
            <a:ext cx="3630183" cy="46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095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凡是碳原子与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个原子形成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个共价键时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其空间结构都是四面体形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个原子中最多有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个原子共平面。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乙烯分子中的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个原子共平面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乙炔分子中的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个原子共线。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位于苯环上的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个原子共平面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位于苯环对角线位置上的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个原子共线。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单键可以旋转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双键和三键都不能旋转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顿有所悟.eps" descr="id:21474883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6405"/>
            <a:ext cx="166751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7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以乙烯为原料合成乙酸乙酯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若合成路线如下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2060848"/>
            <a:ext cx="7440159" cy="119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252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7054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各步反应的化学方程式及反应类型如下：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i="1" kern="0">
                            <a:solidFill>
                              <a:prstClr val="black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zh-CN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催化剂</m:t>
                        </m:r>
                        <m:r>
                          <a:rPr lang="en-US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加成反应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催化剂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000000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△</m:t>
                              </m:r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2CH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i="1" kern="0">
                            <a:solidFill>
                              <a:prstClr val="black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zh-CN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催化剂</m:t>
                        </m:r>
                        <m:r>
                          <a:rPr lang="en-US" altLang="zh-CN" b="1" kern="100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   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酯化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70547"/>
              </a:xfrm>
              <a:blipFill>
                <a:blip r:embed="rId2"/>
                <a:stretch>
                  <a:fillRect l="-796" b="-9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694" y="1765081"/>
            <a:ext cx="585514" cy="1431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950" y="3861048"/>
            <a:ext cx="1373482" cy="87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72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乙酸乙酯的合成途径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）合成路线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1876366"/>
            <a:ext cx="7617586" cy="193988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4566" y="3356992"/>
            <a:ext cx="2492990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）合成路线二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782" y="4190905"/>
            <a:ext cx="7404674" cy="22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89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）合成路线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450" y="1595676"/>
            <a:ext cx="7534787" cy="221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613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82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900094"/>
            <a:ext cx="1504950" cy="399415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5482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加聚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含有碳碳双键（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或碳碳三键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）的相对分子质量小的有机物分子，在一定条件下，通过加成反应，互相结合成相对分子质量大的高分子的反应。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乙烯、苯乙烯、氯乙烯发生加聚反应的化学方程式如下。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530" y="4732003"/>
            <a:ext cx="6182591" cy="78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631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苯乙烯：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氯乙烯：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69" y="1340768"/>
            <a:ext cx="5636305" cy="136619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23" y="3789040"/>
            <a:ext cx="6473175" cy="135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22964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1729</Words>
  <Application>Microsoft Office PowerPoint</Application>
  <PresentationFormat>自定义</PresentationFormat>
  <Paragraphs>179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7" baseType="lpstr">
      <vt:lpstr>等线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411</cp:revision>
  <dcterms:created xsi:type="dcterms:W3CDTF">2020-11-06T05:24:00Z</dcterms:created>
  <dcterms:modified xsi:type="dcterms:W3CDTF">2025-09-27T12:21:50Z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